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8" r:id="rId2"/>
    <p:sldId id="320" r:id="rId3"/>
    <p:sldId id="321" r:id="rId4"/>
    <p:sldId id="322" r:id="rId5"/>
    <p:sldId id="332" r:id="rId6"/>
    <p:sldId id="266" r:id="rId7"/>
    <p:sldId id="275" r:id="rId8"/>
    <p:sldId id="268" r:id="rId9"/>
    <p:sldId id="271" r:id="rId10"/>
    <p:sldId id="274" r:id="rId11"/>
    <p:sldId id="281" r:id="rId12"/>
    <p:sldId id="284" r:id="rId13"/>
    <p:sldId id="317" r:id="rId14"/>
    <p:sldId id="282" r:id="rId15"/>
    <p:sldId id="283" r:id="rId16"/>
    <p:sldId id="285" r:id="rId17"/>
    <p:sldId id="287" r:id="rId18"/>
    <p:sldId id="258" r:id="rId19"/>
    <p:sldId id="286" r:id="rId20"/>
    <p:sldId id="288" r:id="rId21"/>
    <p:sldId id="289" r:id="rId22"/>
    <p:sldId id="293" r:id="rId23"/>
    <p:sldId id="292" r:id="rId24"/>
    <p:sldId id="294" r:id="rId25"/>
    <p:sldId id="296" r:id="rId26"/>
    <p:sldId id="278" r:id="rId27"/>
    <p:sldId id="299" r:id="rId28"/>
    <p:sldId id="302" r:id="rId29"/>
    <p:sldId id="300" r:id="rId30"/>
    <p:sldId id="301" r:id="rId31"/>
    <p:sldId id="304" r:id="rId32"/>
    <p:sldId id="305" r:id="rId33"/>
    <p:sldId id="323" r:id="rId34"/>
    <p:sldId id="279" r:id="rId35"/>
    <p:sldId id="308" r:id="rId36"/>
    <p:sldId id="310" r:id="rId37"/>
    <p:sldId id="311" r:id="rId38"/>
    <p:sldId id="313" r:id="rId39"/>
    <p:sldId id="265" r:id="rId40"/>
    <p:sldId id="316" r:id="rId41"/>
    <p:sldId id="314" r:id="rId42"/>
    <p:sldId id="315" r:id="rId43"/>
    <p:sldId id="329" r:id="rId44"/>
    <p:sldId id="330" r:id="rId45"/>
    <p:sldId id="331" r:id="rId46"/>
    <p:sldId id="324" r:id="rId47"/>
    <p:sldId id="326" r:id="rId48"/>
    <p:sldId id="325" r:id="rId49"/>
    <p:sldId id="327" r:id="rId50"/>
    <p:sldId id="334" r:id="rId51"/>
    <p:sldId id="333" r:id="rId52"/>
    <p:sldId id="276" r:id="rId53"/>
    <p:sldId id="277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202"/>
    <a:srgbClr val="2957FF"/>
    <a:srgbClr val="D9D9D9"/>
    <a:srgbClr val="E9EFF9"/>
    <a:srgbClr val="395A9E"/>
    <a:srgbClr val="FFFFFF"/>
    <a:srgbClr val="EAF838"/>
    <a:srgbClr val="E69F00"/>
    <a:srgbClr val="CC7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89C8-9A1C-4127-B3C1-95A3A89A93C7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C7B8D-03CE-4FF0-B428-837C8B92D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1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4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6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0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2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8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1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9A1BB-799C-4148-BCAA-86ACBF68673D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E8C7D-1CFF-4400-9624-F9F7EB524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21" Type="http://schemas.microsoft.com/office/2007/relationships/hdphoto" Target="../media/hdphoto4.wdp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63.jpeg"/><Relationship Id="rId18" Type="http://schemas.openxmlformats.org/officeDocument/2006/relationships/image" Target="../media/image67.png"/><Relationship Id="rId26" Type="http://schemas.openxmlformats.org/officeDocument/2006/relationships/image" Target="../media/image72.jpeg"/><Relationship Id="rId3" Type="http://schemas.openxmlformats.org/officeDocument/2006/relationships/image" Target="../media/image58.png"/><Relationship Id="rId21" Type="http://schemas.openxmlformats.org/officeDocument/2006/relationships/image" Target="../media/image70.jpeg"/><Relationship Id="rId7" Type="http://schemas.openxmlformats.org/officeDocument/2006/relationships/image" Target="../media/image60.jpe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5" Type="http://schemas.openxmlformats.org/officeDocument/2006/relationships/image" Target="../media/image27.png"/><Relationship Id="rId33" Type="http://schemas.openxmlformats.org/officeDocument/2006/relationships/image" Target="../media/image78.jpeg"/><Relationship Id="rId2" Type="http://schemas.openxmlformats.org/officeDocument/2006/relationships/image" Target="../media/image17.jpeg"/><Relationship Id="rId16" Type="http://schemas.openxmlformats.org/officeDocument/2006/relationships/image" Target="../media/image66.jpeg"/><Relationship Id="rId20" Type="http://schemas.openxmlformats.org/officeDocument/2006/relationships/image" Target="../media/image69.jpe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22.png"/><Relationship Id="rId24" Type="http://schemas.openxmlformats.org/officeDocument/2006/relationships/image" Target="../media/image26.png"/><Relationship Id="rId32" Type="http://schemas.openxmlformats.org/officeDocument/2006/relationships/image" Target="../media/image77.jpeg"/><Relationship Id="rId5" Type="http://schemas.openxmlformats.org/officeDocument/2006/relationships/image" Target="../media/image19.png"/><Relationship Id="rId15" Type="http://schemas.openxmlformats.org/officeDocument/2006/relationships/image" Target="../media/image65.png"/><Relationship Id="rId23" Type="http://schemas.openxmlformats.org/officeDocument/2006/relationships/image" Target="../media/image25.png"/><Relationship Id="rId28" Type="http://schemas.openxmlformats.org/officeDocument/2006/relationships/image" Target="../media/image74.png"/><Relationship Id="rId10" Type="http://schemas.openxmlformats.org/officeDocument/2006/relationships/image" Target="../media/image62.png"/><Relationship Id="rId19" Type="http://schemas.openxmlformats.org/officeDocument/2006/relationships/image" Target="../media/image68.png"/><Relationship Id="rId31" Type="http://schemas.openxmlformats.org/officeDocument/2006/relationships/image" Target="../media/image76.jpe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3.jpeg"/><Relationship Id="rId30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34" y="436881"/>
            <a:ext cx="10016932" cy="751840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and divergent gene regulatory responses to salinity stress across 14 species of killifish with diverse osmotic physiologies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535215"/>
            <a:ext cx="10586719" cy="5359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9887" y="1227438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McGirr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Lisa Johnson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869" y="4133461"/>
            <a:ext cx="2034074" cy="37322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5039" y="4968240"/>
            <a:ext cx="1064701" cy="2209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6019" y="5350873"/>
            <a:ext cx="2741101" cy="2209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8499" y="5189219"/>
            <a:ext cx="2072639" cy="30777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67265" y="4045021"/>
            <a:ext cx="1786526" cy="28313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72529" y="4283475"/>
            <a:ext cx="1184181" cy="25042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810611">
            <a:off x="830542" y="4318202"/>
            <a:ext cx="645601" cy="37322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76390">
            <a:off x="1001734" y="4908516"/>
            <a:ext cx="561048" cy="21148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1374710">
            <a:off x="2067264" y="5021128"/>
            <a:ext cx="493042" cy="21148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3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2645"/>
            <a:ext cx="106019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Mechanisms underlying flexibility</a:t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Osmosensing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sensory stimuli trigger signaling pathways that cause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physiological and structural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alterations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allowing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switches between salt secretion and salt absorption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93" y="2480176"/>
            <a:ext cx="6677788" cy="35729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006" y="6163111"/>
            <a:ext cx="195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Fiol</a:t>
            </a:r>
            <a:r>
              <a:rPr lang="en-US" dirty="0"/>
              <a:t> and </a:t>
            </a:r>
            <a:r>
              <a:rPr lang="en-US" dirty="0" err="1" smtClean="0"/>
              <a:t>Kultz</a:t>
            </a:r>
            <a:r>
              <a:rPr lang="en-US" dirty="0" smtClean="0"/>
              <a:t>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utheast's pink salmon catch could be lowest in 44 yea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79" y="2242057"/>
            <a:ext cx="2865121" cy="16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lantic threadfin ( Polydactylus octonemus 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18" y="2241052"/>
            <a:ext cx="2397161" cy="16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species are adapted to habitats with fluctuating salinity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927" r="25256"/>
          <a:stretch/>
        </p:blipFill>
        <p:spPr>
          <a:xfrm>
            <a:off x="8444456" y="3804362"/>
            <a:ext cx="3188744" cy="3053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r="6328" b="42763"/>
          <a:stretch/>
        </p:blipFill>
        <p:spPr>
          <a:xfrm flipH="1">
            <a:off x="558800" y="3821940"/>
            <a:ext cx="7162800" cy="3036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456" y="2214322"/>
            <a:ext cx="3180080" cy="1590040"/>
          </a:xfrm>
          <a:prstGeom prst="rect">
            <a:avLst/>
          </a:prstGeom>
        </p:spPr>
      </p:pic>
      <p:pic>
        <p:nvPicPr>
          <p:cNvPr id="1026" name="Picture 2" descr="Aphanius iberu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241053"/>
            <a:ext cx="1900519" cy="158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37840" y="184499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oastal regions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69226" y="184499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arid regions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3244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physiologies are likely important during evolutionary transitions from generalist to specialist phenotypes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59960" y="3260725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90280" y="3260722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</a:t>
            </a:r>
          </a:p>
          <a:p>
            <a:pPr algn="ctr"/>
            <a:r>
              <a:rPr lang="en-US" sz="2000" b="1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39800" y="3260723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Saltwater</a:t>
            </a:r>
          </a:p>
          <a:p>
            <a:pPr algn="ctr"/>
            <a:r>
              <a:rPr lang="en-US" sz="2000" b="1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47660" y="2094703"/>
            <a:ext cx="3657600" cy="3657600"/>
          </a:xfrm>
          <a:prstGeom prst="ellipse">
            <a:avLst/>
          </a:prstGeom>
          <a:noFill/>
          <a:ln w="76200">
            <a:solidFill>
              <a:srgbClr val="F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3380" y="2094703"/>
            <a:ext cx="3657600" cy="3657600"/>
          </a:xfrm>
          <a:prstGeom prst="ellipse">
            <a:avLst/>
          </a:prstGeom>
          <a:noFill/>
          <a:ln w="76200">
            <a:solidFill>
              <a:srgbClr val="F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202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24120" y="2978623"/>
            <a:ext cx="1828800" cy="1828800"/>
          </a:xfrm>
          <a:prstGeom prst="ellipse">
            <a:avLst/>
          </a:prstGeom>
          <a:noFill/>
          <a:ln w="76200">
            <a:solidFill>
              <a:srgbClr val="29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55440" y="356616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14800" y="421640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90080" y="356616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949440" y="421640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3244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physiologies are likely important during evolutionary transitions from generalist to specialist phenotypes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59960" y="3260725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90280" y="3260722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</a:t>
            </a:r>
          </a:p>
          <a:p>
            <a:pPr algn="ctr"/>
            <a:r>
              <a:rPr lang="en-US" sz="2000" b="1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39800" y="3260723"/>
            <a:ext cx="237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Saltwater</a:t>
            </a:r>
          </a:p>
          <a:p>
            <a:pPr algn="ctr"/>
            <a:r>
              <a:rPr lang="en-US" sz="2000" b="1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47660" y="2094703"/>
            <a:ext cx="3657600" cy="3657600"/>
          </a:xfrm>
          <a:prstGeom prst="ellipse">
            <a:avLst/>
          </a:prstGeom>
          <a:noFill/>
          <a:ln w="76200">
            <a:solidFill>
              <a:srgbClr val="F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3380" y="2094703"/>
            <a:ext cx="3657600" cy="3657600"/>
          </a:xfrm>
          <a:prstGeom prst="ellipse">
            <a:avLst/>
          </a:prstGeom>
          <a:noFill/>
          <a:ln w="76200">
            <a:solidFill>
              <a:srgbClr val="F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202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24120" y="2978623"/>
            <a:ext cx="1828800" cy="1828800"/>
          </a:xfrm>
          <a:prstGeom prst="ellipse">
            <a:avLst/>
          </a:prstGeom>
          <a:noFill/>
          <a:ln w="76200">
            <a:solidFill>
              <a:srgbClr val="29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55440" y="3566160"/>
            <a:ext cx="7924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14800" y="4216400"/>
            <a:ext cx="79248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90080" y="3566160"/>
            <a:ext cx="7924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949440" y="4216400"/>
            <a:ext cx="79248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limate change increases the frequency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of salinity stress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and fluctuation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Melting ice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will cause a average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decrease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ocean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salinity.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Rising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 level leads to increased salinization of coastal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areas from seawater invasion into freshwater.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frequent and severe hurricanes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tsunamis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cause large and sudden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fluctuations in habitat salinity.</a:t>
            </a:r>
          </a:p>
        </p:txBody>
      </p:sp>
    </p:spTree>
    <p:extLst>
      <p:ext uri="{BB962C8B-B14F-4D97-AF65-F5344CB8AC3E}">
        <p14:creationId xmlns:p14="http://schemas.microsoft.com/office/powerpoint/2010/main" val="30314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06" y="1957539"/>
            <a:ext cx="6677788" cy="35729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006" y="5797351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Kultz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2007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760" y="365125"/>
            <a:ext cx="1095248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dentify molecular mechanisms underlying transitions from </a:t>
            </a:r>
            <a:r>
              <a:rPr lang="en-US" sz="28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physiologies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9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3" y="1957539"/>
            <a:ext cx="6677788" cy="35729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006" y="5797351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Kultz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2007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760" y="365125"/>
            <a:ext cx="1095248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Goal: Identify molecular mechanisms underlying transitions from </a:t>
            </a:r>
            <a:r>
              <a:rPr lang="en-US" sz="28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physiologies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61201" y="1971827"/>
            <a:ext cx="4851400" cy="4351338"/>
          </a:xfrm>
        </p:spPr>
        <p:txBody>
          <a:bodyPr>
            <a:normAutofit/>
          </a:bodyPr>
          <a:lstStyle/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understand genetic constraints on the evolution of tolerant physiologies.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Help us predict how populations might respond to strong selection pressure from increased salinity stress.</a:t>
            </a:r>
          </a:p>
        </p:txBody>
      </p:sp>
    </p:spTree>
    <p:extLst>
      <p:ext uri="{BB962C8B-B14F-4D97-AF65-F5344CB8AC3E}">
        <p14:creationId xmlns:p14="http://schemas.microsoft.com/office/powerpoint/2010/main" val="38501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undulus chrysotus » NCFishes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97" y="5211571"/>
            <a:ext cx="2982304" cy="1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Fundulus xenic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62" b="92032" l="9551" r="97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1070">
            <a:off x="6091077" y="3705976"/>
            <a:ext cx="2373044" cy="16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undulus catenat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4203" l="0" r="971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4466" flipH="1">
            <a:off x="8736044" y="2686257"/>
            <a:ext cx="2702003" cy="140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898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radiation of osmotolerant physiologies in killifish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alifornia Killifish (Fundulus parvipinnis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19073" b="15349"/>
          <a:stretch/>
        </p:blipFill>
        <p:spPr bwMode="auto">
          <a:xfrm>
            <a:off x="542119" y="1240744"/>
            <a:ext cx="2696117" cy="12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ucania parva » NCFishes.co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11708"/>
          <a:stretch/>
        </p:blipFill>
        <p:spPr bwMode="auto">
          <a:xfrm>
            <a:off x="3275303" y="1209039"/>
            <a:ext cx="2774809" cy="152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ucania goodei » NCFishes.com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19825" r="7681" b="17647"/>
          <a:stretch/>
        </p:blipFill>
        <p:spPr bwMode="auto">
          <a:xfrm>
            <a:off x="5846577" y="1320800"/>
            <a:ext cx="2712721" cy="112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g.kil.palo-alto.ca.us/h/HET/00-0-Copr_2017-Anthony_C_Terceirax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30" b="89967" l="4000" r="97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31" b="14302"/>
          <a:stretch/>
        </p:blipFill>
        <p:spPr bwMode="auto">
          <a:xfrm>
            <a:off x="8559298" y="1361440"/>
            <a:ext cx="2946902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img.kil.palo-alto.ca.us/g/GDS/00-0-Copr_2020-Scott_Smithx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1" y="2343491"/>
            <a:ext cx="3127955" cy="16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undulus diaphanus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8391" b="21261"/>
          <a:stretch/>
        </p:blipFill>
        <p:spPr bwMode="auto">
          <a:xfrm>
            <a:off x="3275303" y="2692751"/>
            <a:ext cx="2788080" cy="9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undulus rathbuni » NCFishes.com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16082" r="12460" b="24490"/>
          <a:stretch/>
        </p:blipFill>
        <p:spPr bwMode="auto">
          <a:xfrm>
            <a:off x="5978657" y="2627420"/>
            <a:ext cx="2580641" cy="106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/>
          <a:srcRect t="18050" b="12654"/>
          <a:stretch/>
        </p:blipFill>
        <p:spPr>
          <a:xfrm>
            <a:off x="671135" y="4066188"/>
            <a:ext cx="2594008" cy="1168400"/>
          </a:xfrm>
          <a:prstGeom prst="rect">
            <a:avLst/>
          </a:prstGeom>
        </p:spPr>
      </p:pic>
      <p:pic>
        <p:nvPicPr>
          <p:cNvPr id="2088" name="Picture 40" descr="Fundulus-sciadicu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t="33322" r="9823" b="26851"/>
          <a:stretch/>
        </p:blipFill>
        <p:spPr bwMode="auto">
          <a:xfrm>
            <a:off x="8676639" y="4322031"/>
            <a:ext cx="2834641" cy="80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Fundulus-olivaceus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28051" r="12796" b="26051"/>
          <a:stretch/>
        </p:blipFill>
        <p:spPr bwMode="auto">
          <a:xfrm>
            <a:off x="638977" y="5559708"/>
            <a:ext cx="2636326" cy="88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8"/>
          <a:srcRect t="29413" b="31446"/>
          <a:stretch/>
        </p:blipFill>
        <p:spPr>
          <a:xfrm>
            <a:off x="3455159" y="5618795"/>
            <a:ext cx="2534976" cy="771723"/>
          </a:xfrm>
          <a:prstGeom prst="rect">
            <a:avLst/>
          </a:prstGeom>
        </p:spPr>
      </p:pic>
      <p:pic>
        <p:nvPicPr>
          <p:cNvPr id="2102" name="Picture 54" descr="Fundulus-nottii-Male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21448" r="8765" b="23092"/>
          <a:stretch/>
        </p:blipFill>
        <p:spPr bwMode="auto">
          <a:xfrm>
            <a:off x="8761879" y="5582372"/>
            <a:ext cx="2647801" cy="97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1000" b="70000" l="13778" r="90222"/>
                    </a14:imgEffect>
                  </a14:imgLayer>
                </a14:imgProps>
              </a:ext>
            </a:extLst>
          </a:blip>
          <a:srcRect l="12228" t="29224" r="7476" b="26628"/>
          <a:stretch/>
        </p:blipFill>
        <p:spPr>
          <a:xfrm>
            <a:off x="3455159" y="4164880"/>
            <a:ext cx="2712145" cy="994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295" y="2343491"/>
            <a:ext cx="1087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parvipinnis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L.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parva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L. goodie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heteroclitus</a:t>
            </a:r>
            <a:endParaRPr lang="en-US" sz="105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295" y="3693385"/>
            <a:ext cx="1087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grandis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diaphanus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rathbuni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catenatus</a:t>
            </a:r>
            <a:endParaRPr lang="en-US" sz="105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1295" y="5056225"/>
            <a:ext cx="1087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similis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zebrinus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xenicus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sciadicus</a:t>
            </a:r>
            <a:endParaRPr lang="en-US" sz="105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1294" y="6417643"/>
            <a:ext cx="1087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olivaceus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notatus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chrysotus</a:t>
            </a:r>
            <a:r>
              <a:rPr lang="en-US" sz="105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	F. </a:t>
            </a:r>
            <a:r>
              <a:rPr lang="en-US" sz="1050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nottii</a:t>
            </a:r>
            <a:endParaRPr lang="en-US" sz="105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Evolutionary radiation of osmotolerant physiologies in killifish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608392"/>
            <a:ext cx="6570535" cy="50671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710" y="6208831"/>
            <a:ext cx="1677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Whitehead 2010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4833" y="2428796"/>
            <a:ext cx="4465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Tolerance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each species following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gradual transfer from lower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salinities.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Species grouped by similarities in tolerance, not phylogenetic relationships.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Evolutionary radiation of osmotolerant physiologies in killifish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6417"/>
          <a:stretch/>
        </p:blipFill>
        <p:spPr>
          <a:xfrm>
            <a:off x="2587753" y="1529760"/>
            <a:ext cx="3456432" cy="4797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0108" y="3659742"/>
            <a:ext cx="4934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Hyperosmotic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tolerance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likely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ancestral physiological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phenotype.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reshwater-tolerant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forms have evolved multiple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4640" y="1435608"/>
            <a:ext cx="393192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28360" y="1931681"/>
            <a:ext cx="393192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99404" y="3727251"/>
            <a:ext cx="393192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1795" y="6062019"/>
            <a:ext cx="393192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9152" y="6236564"/>
            <a:ext cx="35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Whitehead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2010; Rodgers et al.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86016" y="2196857"/>
            <a:ext cx="274320" cy="274320"/>
          </a:xfrm>
          <a:prstGeom prst="rect">
            <a:avLst/>
          </a:prstGeom>
          <a:solidFill>
            <a:srgbClr val="FF02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86016" y="2572415"/>
            <a:ext cx="274320" cy="274320"/>
          </a:xfrm>
          <a:prstGeom prst="rect">
            <a:avLst/>
          </a:prstGeom>
          <a:solidFill>
            <a:srgbClr val="295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57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5058" y="172525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physiology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4622" y="212779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(freshwater)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4622" y="252490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(saltwater)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avatars3.githubusercontent.com/u/4043732?s=400&amp;u=e00020d7ede9a22e150165d6887c02e7376b1428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36" y="1558608"/>
            <a:ext cx="2950528" cy="295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5394" y="1558608"/>
            <a:ext cx="16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Lisa Johnson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19" y="4864737"/>
            <a:ext cx="9800409" cy="16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Evolutionary radiation of osmotolerant physiologies in killifish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11" y="1803039"/>
            <a:ext cx="7088562" cy="40380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46417"/>
          <a:stretch/>
        </p:blipFill>
        <p:spPr>
          <a:xfrm>
            <a:off x="983071" y="1423393"/>
            <a:ext cx="3456432" cy="47973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2" y="5235846"/>
            <a:ext cx="1987789" cy="8295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849906" y="2133600"/>
            <a:ext cx="224118" cy="3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54858" y="1314169"/>
            <a:ext cx="224118" cy="409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93396" y="1912004"/>
            <a:ext cx="224118" cy="409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93396" y="3617124"/>
            <a:ext cx="224118" cy="409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47823" y="6125007"/>
            <a:ext cx="224118" cy="409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271188" y="4645831"/>
            <a:ext cx="932388" cy="409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40" y="555815"/>
            <a:ext cx="10782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molecular mechanisms underlying transitions from </a:t>
            </a:r>
            <a:r>
              <a:rPr lang="en-US" sz="28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physiologies</a:t>
            </a:r>
          </a:p>
          <a:p>
            <a:pPr algn="ctr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 experiments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 main questions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654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40" y="573740"/>
            <a:ext cx="10782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molecular mechanisms underlying transitions from </a:t>
            </a:r>
            <a:r>
              <a:rPr lang="en-US" sz="28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physiologies</a:t>
            </a:r>
          </a:p>
          <a:p>
            <a:pPr algn="ctr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#1: 2 week acclimation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6409764" y="3270633"/>
            <a:ext cx="3047999" cy="201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2725270" y="3334638"/>
            <a:ext cx="3047999" cy="1980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25270" y="493058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8307" y="4919049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  15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40" y="573740"/>
            <a:ext cx="10782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molecular mechanisms underlying transitions from </a:t>
            </a:r>
            <a:r>
              <a:rPr lang="en-US" sz="28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physiologies</a:t>
            </a:r>
          </a:p>
          <a:p>
            <a:pPr algn="ctr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#1: 2 week acclimation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6409764" y="3270633"/>
            <a:ext cx="3047999" cy="201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2725270" y="3334638"/>
            <a:ext cx="3047999" cy="1980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25270" y="493058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8307" y="4919049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  15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9655" y="5698979"/>
            <a:ext cx="829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replicates per tank × 14 species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×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 conditions = 84 gills sampled for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40" y="573740"/>
            <a:ext cx="10782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molecular mechanisms underlying transitions from </a:t>
            </a:r>
            <a:r>
              <a:rPr lang="en-US" sz="28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physiologies</a:t>
            </a:r>
          </a:p>
          <a:p>
            <a:pPr algn="ctr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#2: Transfer from 0.2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15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6409764" y="3270633"/>
            <a:ext cx="3047999" cy="201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2725270" y="3334638"/>
            <a:ext cx="3047999" cy="1980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25270" y="493058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8307" y="4919049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  15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7014" y="3854824"/>
            <a:ext cx="2013585" cy="1002926"/>
          </a:xfrm>
          <a:prstGeom prst="rect">
            <a:avLst/>
          </a:prstGeom>
          <a:gradFill>
            <a:gsLst>
              <a:gs pos="0">
                <a:srgbClr val="E9EFF9"/>
              </a:gs>
              <a:gs pos="100000">
                <a:srgbClr val="395A9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5" idx="0"/>
            <a:endCxn id="3" idx="0"/>
          </p:cNvCxnSpPr>
          <p:nvPr/>
        </p:nvCxnSpPr>
        <p:spPr>
          <a:xfrm rot="5400000" flipH="1" flipV="1">
            <a:off x="6059515" y="1460389"/>
            <a:ext cx="64005" cy="3684494"/>
          </a:xfrm>
          <a:prstGeom prst="curvedConnector3">
            <a:avLst>
              <a:gd name="adj1" fmla="val 11333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6140" y="573740"/>
            <a:ext cx="107828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molecular mechanisms underlying transitions from </a:t>
            </a:r>
            <a:r>
              <a:rPr lang="en-US" sz="28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physiologies</a:t>
            </a:r>
          </a:p>
          <a:p>
            <a:pPr algn="ctr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#2: Transfer from 0.2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15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6409764" y="3270633"/>
            <a:ext cx="3047999" cy="201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2725270" y="3334638"/>
            <a:ext cx="3047999" cy="1980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25270" y="493058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8307" y="4919049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0.2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  15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5901" y="5650795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replicates per tank × 14 species = 42 gills sampled for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7014" y="3854824"/>
            <a:ext cx="2013585" cy="1002926"/>
          </a:xfrm>
          <a:prstGeom prst="rect">
            <a:avLst/>
          </a:prstGeom>
          <a:gradFill>
            <a:gsLst>
              <a:gs pos="0">
                <a:srgbClr val="E9EFF9"/>
              </a:gs>
              <a:gs pos="100000">
                <a:srgbClr val="395A9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5" idx="0"/>
            <a:endCxn id="3" idx="0"/>
          </p:cNvCxnSpPr>
          <p:nvPr/>
        </p:nvCxnSpPr>
        <p:spPr>
          <a:xfrm rot="5400000" flipH="1" flipV="1">
            <a:off x="6059515" y="1460389"/>
            <a:ext cx="64005" cy="3684494"/>
          </a:xfrm>
          <a:prstGeom prst="curvedConnector3">
            <a:avLst>
              <a:gd name="adj1" fmla="val 11333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9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transcriptional response to change in salinity?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93" y="2480176"/>
            <a:ext cx="6677788" cy="3572961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984504" y="2174240"/>
            <a:ext cx="3068320" cy="2540000"/>
          </a:xfrm>
          <a:prstGeom prst="bentConnector3">
            <a:avLst>
              <a:gd name="adj1" fmla="val 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transcriptional response to change in salinity?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6409764" y="3270633"/>
            <a:ext cx="3047999" cy="2017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2725270" y="3334638"/>
            <a:ext cx="3047999" cy="19806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25270" y="493058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78307" y="491904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saltwater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8446" y="5450213"/>
            <a:ext cx="38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species 1 physiology 2 conditions</a:t>
            </a:r>
          </a:p>
        </p:txBody>
      </p:sp>
    </p:spTree>
    <p:extLst>
      <p:ext uri="{BB962C8B-B14F-4D97-AF65-F5344CB8AC3E}">
        <p14:creationId xmlns:p14="http://schemas.microsoft.com/office/powerpoint/2010/main" val="35715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transcriptional response to change in salinity?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675449" y="2863206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4660697" y="5591500"/>
            <a:ext cx="19479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64460" y="61177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367401" y="403241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14470" y="477743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24999" y="570076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024880" y="35891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5" idx="7"/>
            <a:endCxn id="27" idx="3"/>
          </p:cNvCxnSpPr>
          <p:nvPr/>
        </p:nvCxnSpPr>
        <p:spPr>
          <a:xfrm flipV="1">
            <a:off x="5231543" y="3706173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transcriptional response to change in salinity?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573" t="42648" r="-4279" b="29130"/>
          <a:stretch/>
        </p:blipFill>
        <p:spPr>
          <a:xfrm>
            <a:off x="8392161" y="3074053"/>
            <a:ext cx="3047999" cy="2017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2573" t="72298" r="-4279"/>
          <a:stretch/>
        </p:blipFill>
        <p:spPr>
          <a:xfrm>
            <a:off x="4707667" y="3138058"/>
            <a:ext cx="3047999" cy="19806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07667" y="4734007"/>
            <a:ext cx="5952565" cy="35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0704" y="472246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saltwater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45291" y="5253633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 smtClean="0">
                <a:latin typeface="Arial" panose="020B0604020202020204" pitchFamily="34" charset="0"/>
                <a:cs typeface="Arial" panose="020B0604020202020204" pitchFamily="34" charset="0"/>
              </a:rPr>
              <a:t>1 species 1 physiology 2 conditions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species 3 clades 2 physiologies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conditions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73" y="2630417"/>
            <a:ext cx="2823183" cy="35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avatars3.githubusercontent.com/u/4043732?s=400&amp;u=e00020d7ede9a22e150165d6887c02e7376b1428&amp;v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36" y="1558608"/>
            <a:ext cx="2950528" cy="295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5394" y="1558608"/>
            <a:ext cx="2707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Lisa Johnson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Reid Brennan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Noah Reid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Rocke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Blythe Durbin-Johnson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Jen Roach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Titus Brown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Andrew Whitehead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19" y="4864737"/>
            <a:ext cx="9800409" cy="16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genes are responsive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changes in salinity across all species? 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for osmotic stress tolerance in general.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031668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98499" y="2967115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083746" y="5695409"/>
            <a:ext cx="77319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790451" y="413632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537520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48049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47930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7"/>
            <a:endCxn id="21" idx="3"/>
          </p:cNvCxnSpPr>
          <p:nvPr/>
        </p:nvCxnSpPr>
        <p:spPr>
          <a:xfrm flipV="1">
            <a:off x="2654593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943837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49689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60218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60099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4" idx="7"/>
            <a:endCxn id="26" idx="3"/>
          </p:cNvCxnSpPr>
          <p:nvPr/>
        </p:nvCxnSpPr>
        <p:spPr>
          <a:xfrm flipV="1">
            <a:off x="4566762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877442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383294" y="489841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93823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93704" y="371008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29" idx="7"/>
            <a:endCxn id="31" idx="3"/>
          </p:cNvCxnSpPr>
          <p:nvPr/>
        </p:nvCxnSpPr>
        <p:spPr>
          <a:xfrm flipV="1">
            <a:off x="6500367" y="3827153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815715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321567" y="489841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232096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231977" y="371008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4" idx="7"/>
            <a:endCxn id="36" idx="3"/>
          </p:cNvCxnSpPr>
          <p:nvPr/>
        </p:nvCxnSpPr>
        <p:spPr>
          <a:xfrm flipV="1">
            <a:off x="8438640" y="3827153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3043" y="259884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05328" y="258248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2730" y="2607522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4309" y="2606407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03449" y="6289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358030"/>
            <a:ext cx="10515600" cy="435133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genes are responsive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species that show no response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species?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species lost the ability to resist hyperosmotic stress.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031668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98499" y="2967115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083746" y="5695409"/>
            <a:ext cx="77319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3449" y="6289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90451" y="413632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537520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48049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47930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7"/>
            <a:endCxn id="21" idx="3"/>
          </p:cNvCxnSpPr>
          <p:nvPr/>
        </p:nvCxnSpPr>
        <p:spPr>
          <a:xfrm flipV="1">
            <a:off x="2654593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943837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49689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60218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60099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4" idx="7"/>
            <a:endCxn id="26" idx="3"/>
          </p:cNvCxnSpPr>
          <p:nvPr/>
        </p:nvCxnSpPr>
        <p:spPr>
          <a:xfrm flipV="1">
            <a:off x="4566762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877442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383294" y="489841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93823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93704" y="490503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29" idx="6"/>
            <a:endCxn id="31" idx="2"/>
          </p:cNvCxnSpPr>
          <p:nvPr/>
        </p:nvCxnSpPr>
        <p:spPr>
          <a:xfrm>
            <a:off x="6520454" y="4966998"/>
            <a:ext cx="773250" cy="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815715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32096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53043" y="259884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05328" y="258248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2730" y="2607522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4309" y="2606407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336549" y="489511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246959" y="490172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6"/>
            <a:endCxn id="43" idx="2"/>
          </p:cNvCxnSpPr>
          <p:nvPr/>
        </p:nvCxnSpPr>
        <p:spPr>
          <a:xfrm>
            <a:off x="8473709" y="4963690"/>
            <a:ext cx="773250" cy="6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119037"/>
            <a:ext cx="10515600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genes are responsive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species that show opposite responses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species?</a:t>
            </a:r>
          </a:p>
          <a:p>
            <a:pPr marL="800100" lvl="2" indent="-342900">
              <a:spcBef>
                <a:spcPts val="1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has gene expression evolved in opposing directions within lineages that experience osmotically stable environments.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19189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031668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98499" y="2967115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083746" y="5695409"/>
            <a:ext cx="77319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3449" y="6289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90451" y="413632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537520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48049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47930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7"/>
            <a:endCxn id="21" idx="3"/>
          </p:cNvCxnSpPr>
          <p:nvPr/>
        </p:nvCxnSpPr>
        <p:spPr>
          <a:xfrm flipV="1">
            <a:off x="2654593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943837" y="2950044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449689" y="488134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60218" y="58046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60099" y="369300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4" idx="7"/>
            <a:endCxn id="26" idx="3"/>
          </p:cNvCxnSpPr>
          <p:nvPr/>
        </p:nvCxnSpPr>
        <p:spPr>
          <a:xfrm flipV="1">
            <a:off x="4566762" y="3810082"/>
            <a:ext cx="813424" cy="1091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877442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383294" y="3672292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93823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93704" y="490503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29" idx="5"/>
            <a:endCxn id="31" idx="1"/>
          </p:cNvCxnSpPr>
          <p:nvPr/>
        </p:nvCxnSpPr>
        <p:spPr>
          <a:xfrm>
            <a:off x="6500367" y="3789365"/>
            <a:ext cx="813424" cy="1135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815715" y="2967115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32096" y="582174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53043" y="259884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05328" y="258248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4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2730" y="2607522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4309" y="2606407"/>
            <a:ext cx="190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4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2</a:t>
            </a:r>
            <a:endParaRPr lang="en-US" sz="14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277631" y="369237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188041" y="492512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4" idx="5"/>
            <a:endCxn id="36" idx="1"/>
          </p:cNvCxnSpPr>
          <p:nvPr/>
        </p:nvCxnSpPr>
        <p:spPr>
          <a:xfrm>
            <a:off x="8394704" y="3809452"/>
            <a:ext cx="813424" cy="1135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Interesting questions, but…</a:t>
            </a:r>
            <a:b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More species more problems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411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 #1: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Phylogenetic non-independence.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More species more problems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9" y="2142042"/>
            <a:ext cx="3685078" cy="4629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67" y="2766721"/>
            <a:ext cx="6239893" cy="313139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06982" y="3740729"/>
            <a:ext cx="384463" cy="0"/>
          </a:xfrm>
          <a:prstGeom prst="straightConnector1">
            <a:avLst/>
          </a:prstGeom>
          <a:ln w="57150">
            <a:solidFill>
              <a:srgbClr val="FF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908713" y="3238501"/>
            <a:ext cx="384463" cy="0"/>
          </a:xfrm>
          <a:prstGeom prst="straightConnector1">
            <a:avLst/>
          </a:prstGeom>
          <a:ln w="57150">
            <a:solidFill>
              <a:srgbClr val="295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39489" y="30445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908713" y="4360420"/>
            <a:ext cx="384463" cy="0"/>
          </a:xfrm>
          <a:prstGeom prst="straightConnector1">
            <a:avLst/>
          </a:prstGeom>
          <a:ln w="57150">
            <a:solidFill>
              <a:srgbClr val="295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39489" y="4166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908713" y="2779406"/>
            <a:ext cx="384463" cy="0"/>
          </a:xfrm>
          <a:prstGeom prst="straightConnector1">
            <a:avLst/>
          </a:prstGeom>
          <a:ln w="57150">
            <a:solidFill>
              <a:srgbClr val="295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39489" y="2585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" name="Rectangle 1"/>
          <p:cNvSpPr/>
          <p:nvPr/>
        </p:nvSpPr>
        <p:spPr>
          <a:xfrm>
            <a:off x="5507662" y="2779406"/>
            <a:ext cx="5932498" cy="265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39744" y="282320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1000" dirty="0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000" dirty="0">
              <a:solidFill>
                <a:srgbClr val="FF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81186" y="2818038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0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1</a:t>
            </a:r>
            <a:endParaRPr lang="en-US" sz="10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8030" y="2821626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000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</a:t>
            </a:r>
            <a:r>
              <a:rPr lang="en-US" sz="10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06956" y="2814039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1000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species </a:t>
            </a:r>
            <a:r>
              <a:rPr lang="en-US" sz="1000" dirty="0" smtClean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000" dirty="0">
              <a:solidFill>
                <a:srgbClr val="295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 analyses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Limma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9" y="2266734"/>
            <a:ext cx="3685078" cy="4629278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>
            <a:off x="3703033" y="2825291"/>
            <a:ext cx="686087" cy="206400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>
            <a:off x="3703033" y="3038067"/>
            <a:ext cx="686087" cy="1383614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703033" y="4429893"/>
            <a:ext cx="686087" cy="2133008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9120" y="276545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9119" y="357598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89118" y="534250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3617" y="2690205"/>
            <a:ext cx="402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𝛾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26195" y="3450824"/>
            <a:ext cx="4837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~ condition + physiology + clade + species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7918" y="3790540"/>
            <a:ext cx="4837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(fixed)              (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fixed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          (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fixed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   (random)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10300"/>
              </p:ext>
            </p:extLst>
          </p:nvPr>
        </p:nvGraphicFramePr>
        <p:xfrm>
          <a:off x="6597158" y="4467031"/>
          <a:ext cx="4239406" cy="184094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69876">
                  <a:extLst>
                    <a:ext uri="{9D8B030D-6E8A-4147-A177-3AD203B41FA5}">
                      <a16:colId xmlns:a16="http://schemas.microsoft.com/office/drawing/2014/main" val="4139404408"/>
                    </a:ext>
                  </a:extLst>
                </a:gridCol>
                <a:gridCol w="2269530">
                  <a:extLst>
                    <a:ext uri="{9D8B030D-6E8A-4147-A177-3AD203B41FA5}">
                      <a16:colId xmlns:a16="http://schemas.microsoft.com/office/drawing/2014/main" val="296031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covariate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levels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37595"/>
                  </a:ext>
                </a:extLst>
              </a:tr>
              <a:tr h="35758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condition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(0.2 </a:t>
                      </a:r>
                      <a:r>
                        <a:rPr lang="en-US" sz="14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ppt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15 </a:t>
                      </a:r>
                      <a:r>
                        <a:rPr lang="en-US" sz="14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ppt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physiology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euryhaline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stenohaline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7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clade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(1, 2, 3)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(14 species)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00340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41158"/>
            <a:ext cx="10515600" cy="88788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Mixed linear regression model that incorporates clade as a fixed effect and species as a random effect 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Differential expression analyses with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Limma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9" y="2266734"/>
            <a:ext cx="3685078" cy="4629278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>
            <a:off x="3703033" y="2825291"/>
            <a:ext cx="686087" cy="206400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>
            <a:off x="3703033" y="3038067"/>
            <a:ext cx="686087" cy="1383614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703033" y="4429893"/>
            <a:ext cx="686087" cy="2133008"/>
          </a:xfrm>
          <a:prstGeom prst="rightBrace">
            <a:avLst>
              <a:gd name="adj1" fmla="val 907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9120" y="276545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9119" y="357598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89118" y="534250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clade 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3616" y="2690205"/>
            <a:ext cx="4539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𝛾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l-GR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ϵ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(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+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l-GR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+</a:t>
            </a:r>
          </a:p>
          <a:p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l-GR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l-GR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26194" y="3731381"/>
            <a:ext cx="5013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~ condition + physiology + clade + species +</a:t>
            </a:r>
          </a:p>
          <a:p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 err="1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condition:physiology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dirty="0" err="1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condition:clade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</a:p>
          <a:p>
            <a:r>
              <a:rPr lang="en-US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 err="1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physiology:clade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dirty="0" err="1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condition:physiology:clade</a:t>
            </a:r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dirty="0">
              <a:solidFill>
                <a:srgbClr val="33333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>
              <a:solidFill>
                <a:srgbClr val="33333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41158"/>
            <a:ext cx="10515600" cy="88788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Mixed linear regression model that incorporates clade as a fixed effect and species as a random effect 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411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 #2: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Increasing divergence relative to a reference transcriptome will bias expression downwards.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More species more problems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9" y="2142042"/>
            <a:ext cx="3685078" cy="462927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023013" y="3096491"/>
            <a:ext cx="384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17275" y="2909746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915640" y="4724400"/>
            <a:ext cx="384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09902" y="4537655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cousin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969428" y="2937871"/>
            <a:ext cx="0" cy="27432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036259" y="2954942"/>
            <a:ext cx="0" cy="27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021507" y="5681071"/>
            <a:ext cx="3860090" cy="21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5728211" y="412415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475280" y="349757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85809" y="5792496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5690" y="3067775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4" idx="6"/>
            <a:endCxn id="36" idx="3"/>
          </p:cNvCxnSpPr>
          <p:nvPr/>
        </p:nvCxnSpPr>
        <p:spPr>
          <a:xfrm flipV="1">
            <a:off x="7612440" y="3184848"/>
            <a:ext cx="793337" cy="381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97978" y="5792496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fresh	salt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29225" y="2586674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00131" y="257031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cousin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85690" y="61002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9467874" y="511724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378284" y="4687445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6"/>
            <a:endCxn id="43" idx="3"/>
          </p:cNvCxnSpPr>
          <p:nvPr/>
        </p:nvCxnSpPr>
        <p:spPr>
          <a:xfrm flipV="1">
            <a:off x="9605034" y="4804518"/>
            <a:ext cx="793337" cy="381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41158"/>
            <a:ext cx="10515600" cy="118012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Step 1. Be Lisa Johnson.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Step 2. Generate 17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de novo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transcriptome assemblies.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60196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Trinity assemblies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0961"/>
            <a:ext cx="5039360" cy="4081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12560" y="3566160"/>
            <a:ext cx="436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11,000 gene annotations are shared across all assemblies (i.e.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nsembl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IDs are the same).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molecular responses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ionocyte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mitochondrion-rich cell within a teleost fish gill that contributes to the maintenance of optimal osmotic, ionic, and acid-base levels within the fish.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2" y="2770291"/>
            <a:ext cx="8046720" cy="35840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710" y="6208831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Kultz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2015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3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19" y="4864737"/>
            <a:ext cx="9800409" cy="1610358"/>
          </a:xfrm>
          <a:prstGeom prst="rect">
            <a:avLst/>
          </a:prstGeom>
        </p:spPr>
      </p:pic>
      <p:pic>
        <p:nvPicPr>
          <p:cNvPr id="4100" name="Picture 4" descr="Ribbon PNG, Ribbon Transparent Background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95" y="3076575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8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PCA of all counts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12" y="1690688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97272"/>
              </p:ext>
            </p:extLst>
          </p:nvPr>
        </p:nvGraphicFramePr>
        <p:xfrm>
          <a:off x="988838" y="4517831"/>
          <a:ext cx="4239406" cy="184094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69876">
                  <a:extLst>
                    <a:ext uri="{9D8B030D-6E8A-4147-A177-3AD203B41FA5}">
                      <a16:colId xmlns:a16="http://schemas.microsoft.com/office/drawing/2014/main" val="4139404408"/>
                    </a:ext>
                  </a:extLst>
                </a:gridCol>
                <a:gridCol w="2269530">
                  <a:extLst>
                    <a:ext uri="{9D8B030D-6E8A-4147-A177-3AD203B41FA5}">
                      <a16:colId xmlns:a16="http://schemas.microsoft.com/office/drawing/2014/main" val="296031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covariate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levels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37595"/>
                  </a:ext>
                </a:extLst>
              </a:tr>
              <a:tr h="35758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condition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(0.2 </a:t>
                      </a:r>
                      <a:r>
                        <a:rPr lang="en-US" sz="14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ppt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 </a:t>
                      </a:r>
                      <a:r>
                        <a:rPr lang="en-US" sz="1400" b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ppt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physiology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euryhaline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stenohaline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7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clade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(1, 2, 3)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(14 species)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0034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0760"/>
            <a:ext cx="4934971" cy="17441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55274"/>
          <a:stretch/>
        </p:blipFill>
        <p:spPr>
          <a:xfrm>
            <a:off x="6611655" y="2360760"/>
            <a:ext cx="2207225" cy="1744127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78595"/>
              </p:ext>
            </p:extLst>
          </p:nvPr>
        </p:nvGraphicFramePr>
        <p:xfrm>
          <a:off x="6833413" y="4517830"/>
          <a:ext cx="4239406" cy="184094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69876">
                  <a:extLst>
                    <a:ext uri="{9D8B030D-6E8A-4147-A177-3AD203B41FA5}">
                      <a16:colId xmlns:a16="http://schemas.microsoft.com/office/drawing/2014/main" val="4139404408"/>
                    </a:ext>
                  </a:extLst>
                </a:gridCol>
                <a:gridCol w="2269530">
                  <a:extLst>
                    <a:ext uri="{9D8B030D-6E8A-4147-A177-3AD203B41FA5}">
                      <a16:colId xmlns:a16="http://schemas.microsoft.com/office/drawing/2014/main" val="296031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covariate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levels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37595"/>
                  </a:ext>
                </a:extLst>
              </a:tr>
              <a:tr h="35758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condition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(0.2 </a:t>
                      </a:r>
                      <a:r>
                        <a:rPr lang="en-US" sz="14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ppt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transfer</a:t>
                      </a:r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physiology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euryhaline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,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stenohaline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7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clade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(1, 2, 3)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(14 species)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0034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439127" y="1223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acclimation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9650" y="12239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10772" y="2406702"/>
            <a:ext cx="365760" cy="112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966162" y="2406702"/>
            <a:ext cx="365760" cy="112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96000" y="1528638"/>
            <a:ext cx="0" cy="4895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351" y="2360957"/>
            <a:ext cx="2478450" cy="16407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72550" y="3698066"/>
            <a:ext cx="1741170" cy="264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36581" y="3692567"/>
            <a:ext cx="9557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saltwater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Differential expression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urved Connector 15"/>
          <p:cNvCxnSpPr>
            <a:stCxn id="22" idx="0"/>
            <a:endCxn id="23" idx="0"/>
          </p:cNvCxnSpPr>
          <p:nvPr/>
        </p:nvCxnSpPr>
        <p:spPr>
          <a:xfrm rot="5400000" flipH="1" flipV="1">
            <a:off x="8971347" y="1229007"/>
            <a:ext cx="12700" cy="2355390"/>
          </a:xfrm>
          <a:prstGeom prst="curvedConnector3">
            <a:avLst>
              <a:gd name="adj1" fmla="val 468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738452"/>
                  </p:ext>
                </p:extLst>
              </p:nvPr>
            </p:nvGraphicFramePr>
            <p:xfrm>
              <a:off x="701539" y="2123778"/>
              <a:ext cx="4800288" cy="3100781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66427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136015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adj. </a:t>
                          </a:r>
                          <a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 </a:t>
                          </a:r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&lt; 0.05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35758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2,954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4,254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physiology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1,466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738452"/>
                  </p:ext>
                </p:extLst>
              </p:nvPr>
            </p:nvGraphicFramePr>
            <p:xfrm>
              <a:off x="701539" y="2123778"/>
              <a:ext cx="4800288" cy="3100781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66427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136015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adj. </a:t>
                          </a:r>
                          <a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 </a:t>
                          </a:r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&lt; 0.05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35758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2,954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4,254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439344" r="-31063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539344" r="-31063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639344" r="-31063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1,466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6" t="-739344" r="-31063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2439127" y="1223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acclimation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9650" y="12239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096000" y="1528638"/>
            <a:ext cx="0" cy="4895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197532"/>
                  </p:ext>
                </p:extLst>
              </p:nvPr>
            </p:nvGraphicFramePr>
            <p:xfrm>
              <a:off x="6672244" y="2123778"/>
              <a:ext cx="4800288" cy="3100781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66427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136015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adj. </a:t>
                          </a:r>
                          <a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 </a:t>
                          </a:r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&lt; 0.05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35758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3,228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3,357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4,115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739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physiology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1,315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197532"/>
                  </p:ext>
                </p:extLst>
              </p:nvPr>
            </p:nvGraphicFramePr>
            <p:xfrm>
              <a:off x="6672244" y="2123778"/>
              <a:ext cx="4800288" cy="3100781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66427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136015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adj. </a:t>
                          </a:r>
                          <a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 </a:t>
                          </a:r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&lt; 0.05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35758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3,228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3,357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4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4,115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" t="-439344" r="-3122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739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" t="-539344" r="-3122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" t="-639344" r="-3122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1,315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6" t="-739344" r="-3122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Differential expression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2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843300"/>
                  </p:ext>
                </p:extLst>
              </p:nvPr>
            </p:nvGraphicFramePr>
            <p:xfrm>
              <a:off x="430307" y="-71717"/>
              <a:ext cx="5325036" cy="6929717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07489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085658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  <a:gridCol w="1164485">
                      <a:extLst>
                        <a:ext uri="{9D8B030D-6E8A-4147-A177-3AD203B41FA5}">
                          <a16:colId xmlns:a16="http://schemas.microsoft.com/office/drawing/2014/main" val="1251406224"/>
                        </a:ext>
                      </a:extLst>
                    </a:gridCol>
                  </a:tblGrid>
                  <a:tr h="119060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acclimation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</a:t>
                          </a:r>
                        </a:p>
                        <a:p>
                          <a:pPr algn="ctr"/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transfer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794619"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3,228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2,954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3,357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4,254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4,115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739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interaction – physiology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1,466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1,315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interaction – condition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physiology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clade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843300"/>
                  </p:ext>
                </p:extLst>
              </p:nvPr>
            </p:nvGraphicFramePr>
            <p:xfrm>
              <a:off x="430307" y="-71717"/>
              <a:ext cx="5325036" cy="6929717"/>
            </p:xfrm>
            <a:graphic>
              <a:graphicData uri="http://schemas.openxmlformats.org/drawingml/2006/table">
                <a:tbl>
                  <a:tblPr firstRow="1">
                    <a:tableStyleId>{5202B0CA-FC54-4496-8BCA-5EF66A818D29}</a:tableStyleId>
                  </a:tblPr>
                  <a:tblGrid>
                    <a:gridCol w="3074893">
                      <a:extLst>
                        <a:ext uri="{9D8B030D-6E8A-4147-A177-3AD203B41FA5}">
                          <a16:colId xmlns:a16="http://schemas.microsoft.com/office/drawing/2014/main" val="2960315782"/>
                        </a:ext>
                      </a:extLst>
                    </a:gridCol>
                    <a:gridCol w="1085658">
                      <a:extLst>
                        <a:ext uri="{9D8B030D-6E8A-4147-A177-3AD203B41FA5}">
                          <a16:colId xmlns:a16="http://schemas.microsoft.com/office/drawing/2014/main" val="4108878076"/>
                        </a:ext>
                      </a:extLst>
                    </a:gridCol>
                    <a:gridCol w="1164485">
                      <a:extLst>
                        <a:ext uri="{9D8B030D-6E8A-4147-A177-3AD203B41FA5}">
                          <a16:colId xmlns:a16="http://schemas.microsoft.com/office/drawing/2014/main" val="1251406224"/>
                        </a:ext>
                      </a:extLst>
                    </a:gridCol>
                  </a:tblGrid>
                  <a:tr h="1190600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factor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</a:t>
                          </a:r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genes </a:t>
                          </a:r>
                        </a:p>
                        <a:p>
                          <a:pPr algn="ctr"/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acclimation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 genes</a:t>
                          </a:r>
                        </a:p>
                        <a:p>
                          <a:pPr algn="ctr"/>
                          <a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transfer</a:t>
                          </a:r>
                          <a:endParaRPr lang="en-US" sz="1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037595"/>
                      </a:ext>
                    </a:extLst>
                  </a:tr>
                  <a:tr h="794619"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</a:t>
                          </a: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–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3,228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223827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physiology </a:t>
                          </a:r>
                          <a:endParaRPr lang="en-US" sz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2,954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3,357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0871062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main effect – clade </a:t>
                          </a:r>
                          <a:endParaRPr lang="en-US" sz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4,254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4,115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86298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" t="-441481" r="-73663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739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200340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" t="-537500" r="-736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89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482687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" t="-642222" r="-73663" b="-10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1,466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1,315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0851113"/>
                      </a:ext>
                    </a:extLst>
                  </a:tr>
                  <a:tr h="8240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" t="-742222" r="-73663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21</a:t>
                          </a:r>
                          <a:endPara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43676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1" y="489149"/>
            <a:ext cx="1585411" cy="1585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89" y="1285668"/>
            <a:ext cx="1585411" cy="1585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1" y="2109074"/>
            <a:ext cx="1585411" cy="1585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89" y="2914557"/>
            <a:ext cx="1585411" cy="1585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12" y="3764050"/>
            <a:ext cx="1585411" cy="1585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89" y="4570345"/>
            <a:ext cx="1585411" cy="15854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1" y="5384648"/>
            <a:ext cx="1585411" cy="15854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907741" y="1281855"/>
            <a:ext cx="9516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1"/>
          </p:cNvCxnSpPr>
          <p:nvPr/>
        </p:nvCxnSpPr>
        <p:spPr>
          <a:xfrm flipV="1">
            <a:off x="5907741" y="2078374"/>
            <a:ext cx="2888648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8" idx="1"/>
          </p:cNvCxnSpPr>
          <p:nvPr/>
        </p:nvCxnSpPr>
        <p:spPr>
          <a:xfrm>
            <a:off x="5907741" y="2887662"/>
            <a:ext cx="9516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9" idx="1"/>
          </p:cNvCxnSpPr>
          <p:nvPr/>
        </p:nvCxnSpPr>
        <p:spPr>
          <a:xfrm flipV="1">
            <a:off x="5836024" y="3707263"/>
            <a:ext cx="2960365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36024" y="4543352"/>
            <a:ext cx="1005388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2" idx="1"/>
          </p:cNvCxnSpPr>
          <p:nvPr/>
        </p:nvCxnSpPr>
        <p:spPr>
          <a:xfrm flipV="1">
            <a:off x="5907741" y="5363051"/>
            <a:ext cx="2888648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3" idx="1"/>
          </p:cNvCxnSpPr>
          <p:nvPr/>
        </p:nvCxnSpPr>
        <p:spPr>
          <a:xfrm flipV="1">
            <a:off x="5836024" y="6177354"/>
            <a:ext cx="1023317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061012" y="-179294"/>
            <a:ext cx="2277035" cy="430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Validating genes known to respond to salinity stress (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aqp3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3953" y="2277035"/>
            <a:ext cx="3379694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777" y="2277034"/>
            <a:ext cx="1128118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54840" y="2277033"/>
            <a:ext cx="2869063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6888"/>
          <a:stretch/>
        </p:blipFill>
        <p:spPr>
          <a:xfrm>
            <a:off x="1390650" y="1897997"/>
            <a:ext cx="9410700" cy="1176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68" y="3592043"/>
            <a:ext cx="9725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206427"/>
              </p:ext>
            </p:extLst>
          </p:nvPr>
        </p:nvGraphicFramePr>
        <p:xfrm>
          <a:off x="430307" y="-71717"/>
          <a:ext cx="5325036" cy="6929717"/>
        </p:xfrm>
        <a:graphic>
          <a:graphicData uri="http://schemas.openxmlformats.org/drawingml/2006/table">
            <a:tbl>
              <a:tblPr firstRow="1">
                <a:tableStyleId>{5202B0CA-FC54-4496-8BCA-5EF66A818D29}</a:tableStyleId>
              </a:tblPr>
              <a:tblGrid>
                <a:gridCol w="3074893">
                  <a:extLst>
                    <a:ext uri="{9D8B030D-6E8A-4147-A177-3AD203B41FA5}">
                      <a16:colId xmlns:a16="http://schemas.microsoft.com/office/drawing/2014/main" val="2960315782"/>
                    </a:ext>
                  </a:extLst>
                </a:gridCol>
                <a:gridCol w="1085658">
                  <a:extLst>
                    <a:ext uri="{9D8B030D-6E8A-4147-A177-3AD203B41FA5}">
                      <a16:colId xmlns:a16="http://schemas.microsoft.com/office/drawing/2014/main" val="4108878076"/>
                    </a:ext>
                  </a:extLst>
                </a:gridCol>
                <a:gridCol w="1164485">
                  <a:extLst>
                    <a:ext uri="{9D8B030D-6E8A-4147-A177-3AD203B41FA5}">
                      <a16:colId xmlns:a16="http://schemas.microsoft.com/office/drawing/2014/main" val="1251406224"/>
                    </a:ext>
                  </a:extLst>
                </a:gridCol>
              </a:tblGrid>
              <a:tr h="1190600"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factor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 genes </a:t>
                      </a: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acclimation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endParaRPr lang="en-US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 genes</a:t>
                      </a:r>
                    </a:p>
                    <a:p>
                      <a:pPr algn="ctr"/>
                      <a: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transfer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37595"/>
                  </a:ext>
                </a:extLst>
              </a:tr>
              <a:tr h="7946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main effect</a:t>
                      </a:r>
                      <a:r>
                        <a:rPr lang="en-US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– condition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3,228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23827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71062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6298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00340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482687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51113"/>
                  </a:ext>
                </a:extLst>
              </a:tr>
              <a:tr h="824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367699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1" y="489149"/>
            <a:ext cx="1585411" cy="15854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907741" y="1281855"/>
            <a:ext cx="95160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061012" y="-179294"/>
            <a:ext cx="2277035" cy="430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Validating genes known to respond to salinity stress (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aqp3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2377" y="1321356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Acclimation experiment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819832"/>
            <a:ext cx="10972822" cy="4114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43953" y="2277035"/>
            <a:ext cx="3379694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777" y="2277034"/>
            <a:ext cx="1128118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54840" y="2277033"/>
            <a:ext cx="2869063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843089"/>
            <a:ext cx="10972822" cy="4114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Validating genes known to respond to salinity stress (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aqp3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2377" y="1321356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experiment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3953" y="2277035"/>
            <a:ext cx="3379694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777" y="2277034"/>
            <a:ext cx="1128118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54840" y="2277033"/>
            <a:ext cx="2869063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8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825163"/>
            <a:ext cx="10972822" cy="4114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Validating genes known to respond to salinity stress (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aqp3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2377" y="1321356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Acclimation experiment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3953" y="2277035"/>
            <a:ext cx="3379694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777" y="2277034"/>
            <a:ext cx="1128118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54840" y="2277033"/>
            <a:ext cx="2869063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775009"/>
            <a:ext cx="10972822" cy="4114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Results: Validating genes known to respond to salinity stress (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cftr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aqp3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2377" y="1321356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Transfer experiment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3953" y="2277035"/>
            <a:ext cx="3379694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777" y="2277034"/>
            <a:ext cx="1128118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54840" y="2277033"/>
            <a:ext cx="2869063" cy="2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367396"/>
            <a:ext cx="10920846" cy="15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63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Gill remodeling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831" b="67621"/>
          <a:stretch/>
        </p:blipFill>
        <p:spPr>
          <a:xfrm>
            <a:off x="5012115" y="2063199"/>
            <a:ext cx="5596770" cy="3849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3633"/>
          <a:stretch/>
        </p:blipFill>
        <p:spPr>
          <a:xfrm>
            <a:off x="1043940" y="1004888"/>
            <a:ext cx="3223260" cy="52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9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junk slides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1912775" y="133642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23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1" y="2777854"/>
            <a:ext cx="3494314" cy="1400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2777855"/>
            <a:ext cx="3494314" cy="14007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5028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uptake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78139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export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V="1">
            <a:off x="8010887" y="4036891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3031049">
            <a:off x="8032678" y="40268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13725" y="3853993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231049">
            <a:off x="953526" y="385590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373811" y="5194065"/>
            <a:ext cx="6876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Ionocytes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mitochondrion-rich cells in teleost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fish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gills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pump ions into or out of cells to maintain optimal osmotic levels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aintaining an internal </a:t>
            </a:r>
            <a:r>
              <a:rPr lang="en-US" sz="2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osmolarity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that is different from the environment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9480" y="1792672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			Saltwater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species are </a:t>
            </a:r>
            <a:r>
              <a:rPr lang="en-US" sz="2800" b="1" dirty="0" err="1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tolerate a large range of salinity stress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1" y="2777854"/>
            <a:ext cx="3494314" cy="1400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37" y="2777855"/>
            <a:ext cx="3494314" cy="14007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06308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uptake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9419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export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V="1">
            <a:off x="8092167" y="4036891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3031049">
            <a:off x="8113958" y="40268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95005" y="3853993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231049">
            <a:off x="1034806" y="385590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880" y="2192782"/>
            <a:ext cx="11277600" cy="26332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3" idx="2"/>
          </p:cNvCxnSpPr>
          <p:nvPr/>
        </p:nvCxnSpPr>
        <p:spPr>
          <a:xfrm>
            <a:off x="6075680" y="2192782"/>
            <a:ext cx="0" cy="263321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99760" y="312928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659120" y="377952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95701" y="4960039"/>
            <a:ext cx="32480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Ionocytes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less abundant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 fewer mitochondria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23502" y="4960039"/>
            <a:ext cx="32047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Ionocytes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abundant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 more mitochondria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9480" y="1792672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			Saltwater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526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Evolutionary radiation of osmotolerant physiologies in killifish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alifornia Killifish (Fundulus parvipinnis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19073" b="15349"/>
          <a:stretch/>
        </p:blipFill>
        <p:spPr bwMode="auto">
          <a:xfrm>
            <a:off x="0" y="729026"/>
            <a:ext cx="2915920" cy="13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19" y="729026"/>
            <a:ext cx="3548973" cy="1306022"/>
          </a:xfrm>
          <a:prstGeom prst="rect">
            <a:avLst/>
          </a:prstGeom>
        </p:spPr>
      </p:pic>
      <p:pic>
        <p:nvPicPr>
          <p:cNvPr id="2054" name="Picture 6" descr="Lucania parva » NCFishes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91" y="729026"/>
            <a:ext cx="2321817" cy="13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ucania goodei » NCFishes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09" y="729026"/>
            <a:ext cx="2321816" cy="13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36399" y="-609768"/>
            <a:ext cx="36327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http://names.killies.palo-alto.ca.us/sys/genus?Fundulus</a:t>
            </a:r>
          </a:p>
        </p:txBody>
      </p:sp>
      <p:pic>
        <p:nvPicPr>
          <p:cNvPr id="2058" name="Picture 10" descr="00-0-Copr_2018-Joseph_R_Tomelleri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9" y="2385025"/>
            <a:ext cx="2381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g.kil.palo-alto.ca.us/h/HET/00-0-Copr_2017-Anthony_C_Terceira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99" y="2030027"/>
            <a:ext cx="2247181" cy="13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img.kil.palo-alto.ca.us/g/GDS/00-0-Copr_2020-Scott_Smithx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80" y="2030027"/>
            <a:ext cx="2631440" cy="134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undulus confluentus » NCFishes.co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1" y="2030027"/>
            <a:ext cx="2389004" cy="13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undulus-pulvereu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731" b="19095"/>
          <a:stretch/>
        </p:blipFill>
        <p:spPr bwMode="auto">
          <a:xfrm>
            <a:off x="10130925" y="2235590"/>
            <a:ext cx="2394974" cy="9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undulus diaphanu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3842"/>
            <a:ext cx="2289175" cy="128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undulus rathbuni » NCFishes.co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55" y="3333050"/>
            <a:ext cx="2001140" cy="11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undulus catenatu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6124" y="3373842"/>
            <a:ext cx="2213602" cy="11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undulus-stellifer-Mal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b="19711"/>
          <a:stretch/>
        </p:blipFill>
        <p:spPr bwMode="auto">
          <a:xfrm>
            <a:off x="6578600" y="3373843"/>
            <a:ext cx="1839553" cy="8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Fundulus-julisia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" b="19390"/>
          <a:stretch/>
        </p:blipFill>
        <p:spPr bwMode="auto">
          <a:xfrm>
            <a:off x="8418153" y="3327883"/>
            <a:ext cx="1969990" cy="9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undulus seminolis Seminole Killifish | Farm animals, Aquarium fish, Fish  pe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43" y="3327883"/>
            <a:ext cx="2888355" cy="10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631023"/>
            <a:ext cx="1776989" cy="1155043"/>
          </a:xfrm>
          <a:prstGeom prst="rect">
            <a:avLst/>
          </a:prstGeom>
        </p:spPr>
      </p:pic>
      <p:pic>
        <p:nvPicPr>
          <p:cNvPr id="2080" name="Picture 32" descr="Fundulus majalis » NCFishes.com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99" y="4577608"/>
            <a:ext cx="2005867" cy="11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2266" y="4561683"/>
            <a:ext cx="2953879" cy="1044242"/>
          </a:xfrm>
          <a:prstGeom prst="rect">
            <a:avLst/>
          </a:prstGeom>
        </p:spPr>
      </p:pic>
      <p:pic>
        <p:nvPicPr>
          <p:cNvPr id="2082" name="Picture 34" descr="Fundulus zebrinus Plains Killifish 4815ws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45" y="4358956"/>
            <a:ext cx="3629481" cy="14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Fundulus xenicus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626" y="4358956"/>
            <a:ext cx="1481851" cy="10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Fundulus luciae » NCFishes.com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135"/>
            <a:ext cx="1507934" cy="8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Fundulus-sciadicus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b="14840"/>
          <a:stretch/>
        </p:blipFill>
        <p:spPr bwMode="auto">
          <a:xfrm>
            <a:off x="1507934" y="5715872"/>
            <a:ext cx="1614969" cy="7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Fundulus-olivaceus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b="14361"/>
          <a:stretch/>
        </p:blipFill>
        <p:spPr bwMode="auto">
          <a:xfrm>
            <a:off x="3086250" y="5655468"/>
            <a:ext cx="1852732" cy="9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45173" y="5689979"/>
            <a:ext cx="1069731" cy="832013"/>
          </a:xfrm>
          <a:prstGeom prst="rect">
            <a:avLst/>
          </a:prstGeom>
        </p:spPr>
      </p:pic>
      <p:pic>
        <p:nvPicPr>
          <p:cNvPr id="2092" name="Picture 44" descr="Fundulus - Killifische Info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t="18720" r="7104" b="35440"/>
          <a:stretch/>
        </p:blipFill>
        <p:spPr bwMode="auto">
          <a:xfrm flipH="1">
            <a:off x="6014904" y="5705250"/>
            <a:ext cx="1727016" cy="68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Fundulus species within the Zygonectes subgenu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20" y="5743316"/>
            <a:ext cx="1380514" cy="77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Fundulus chrysotus » NCFishes.com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392" y="5743317"/>
            <a:ext cx="1433482" cy="8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Fundulus-nottii-Male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98" y="5786066"/>
            <a:ext cx="1489028" cy="8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Fundulus lineolatus » NCFishes.com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" y="6623644"/>
            <a:ext cx="1984375" cy="111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western starhead topminnow Fundulus blaira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19" y="6764639"/>
            <a:ext cx="1790184" cy="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Fundulus dispar Starhead Topminnow male 2000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295" y="6764639"/>
            <a:ext cx="2108500" cy="78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http://img.kil.palo-alto.ca.us/e/ECM/00-0-Copr_2017-Alabama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6755329"/>
            <a:ext cx="167640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abitat salinity determines species survival and distribution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3"/>
          <a:stretch/>
        </p:blipFill>
        <p:spPr>
          <a:xfrm flipH="1">
            <a:off x="0" y="3120943"/>
            <a:ext cx="12192000" cy="4610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166" y="2253343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Fresh water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&gt;0.5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1759" y="225334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Brackish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0.5 - 30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34419" y="2253342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Salt water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30 - 40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aintaining an internal </a:t>
            </a:r>
            <a:r>
              <a:rPr lang="en-US" sz="2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osmolarity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that is different from the environment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1" y="2777854"/>
            <a:ext cx="3494314" cy="14007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37" y="2777855"/>
            <a:ext cx="3494314" cy="140077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6308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uptake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9419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export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V="1">
            <a:off x="8092167" y="4036891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3031049">
            <a:off x="8113958" y="40268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195005" y="3853993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231049">
            <a:off x="1034806" y="385590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9480" y="1792672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			Saltwater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Most species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800" b="1" dirty="0" err="1" smtClean="0">
                <a:solidFill>
                  <a:srgbClr val="FF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Stenohaline</a:t>
            </a:r>
            <a: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tolerate a small range of salinity stress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1" y="2777854"/>
            <a:ext cx="3494314" cy="1400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37" y="2777855"/>
            <a:ext cx="3494314" cy="14007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06308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uptake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9419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export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V="1">
            <a:off x="8092167" y="4036891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3031049">
            <a:off x="8113958" y="40268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95005" y="3853993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231049">
            <a:off x="1034806" y="385590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880" y="2192782"/>
            <a:ext cx="11277600" cy="26332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3" idx="2"/>
          </p:cNvCxnSpPr>
          <p:nvPr/>
        </p:nvCxnSpPr>
        <p:spPr>
          <a:xfrm>
            <a:off x="6075680" y="2192782"/>
            <a:ext cx="0" cy="26332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19480" y="1792672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			Saltwater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0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species are </a:t>
            </a:r>
            <a:r>
              <a:rPr lang="en-US" sz="2800" b="1" dirty="0" err="1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Euryhaline</a:t>
            </a:r>
            <a: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rgbClr val="2957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tolerate 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larger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range of salinity stress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9480" y="1792672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Freshwater						Saltwater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1" y="2777854"/>
            <a:ext cx="3494314" cy="1400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37" y="2777855"/>
            <a:ext cx="3494314" cy="14007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06308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uptake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9419" y="2326821"/>
            <a:ext cx="15680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Ion export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gills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V="1">
            <a:off x="8092167" y="4036891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3031049">
            <a:off x="8113958" y="40268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195005" y="3853993"/>
            <a:ext cx="642514" cy="5430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231049">
            <a:off x="1034806" y="385590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 </a:t>
            </a:r>
            <a:r>
              <a:rPr lang="en-US" dirty="0" smtClean="0"/>
              <a:t>Cl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880" y="2192782"/>
            <a:ext cx="11277600" cy="26332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3" idx="2"/>
          </p:cNvCxnSpPr>
          <p:nvPr/>
        </p:nvCxnSpPr>
        <p:spPr>
          <a:xfrm>
            <a:off x="6075680" y="2192782"/>
            <a:ext cx="0" cy="263321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99760" y="312928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659120" y="3779520"/>
            <a:ext cx="7924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9569</TotalTime>
  <Words>1493</Words>
  <Application>Microsoft Office PowerPoint</Application>
  <PresentationFormat>Widescreen</PresentationFormat>
  <Paragraphs>382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Parallel and divergent gene regulatory responses to salinity stress across 14 species of killifish with diverse osmotic physiologies</vt:lpstr>
      <vt:lpstr>Acknowledgements</vt:lpstr>
      <vt:lpstr>Acknowledgements</vt:lpstr>
      <vt:lpstr>Acknowledgements</vt:lpstr>
      <vt:lpstr>PowerPoint Presentation</vt:lpstr>
      <vt:lpstr>Habitat salinity determines species survival and distribution</vt:lpstr>
      <vt:lpstr>Maintaining an internal osmolarity that is different from the environment</vt:lpstr>
      <vt:lpstr>Most species are Stenohaline tolerate a small range of salinity stress</vt:lpstr>
      <vt:lpstr>Some species are Euryhaline tolerate a larger range of salinity stress</vt:lpstr>
      <vt:lpstr>Mechanisms underlying flexibility  Osmosensing: sensory stimuli trigger signaling pathways that cause physiological and structural alterations allowing switches between salt secretion and salt absorption</vt:lpstr>
      <vt:lpstr>Euryhaline species are adapted to habitats with fluctuating salinity</vt:lpstr>
      <vt:lpstr>Euryhaline physiologies are likely important during evolutionary transitions from generalist to specialist phenotypes</vt:lpstr>
      <vt:lpstr>Euryhaline physiologies are likely important during evolutionary transitions from generalist to specialist phenotypes</vt:lpstr>
      <vt:lpstr>Climate change increases the frequency of salinity stress and fluctuation</vt:lpstr>
      <vt:lpstr>Goal: Identify molecular mechanisms underlying transitions from euryhaline to stenohaline physiologies</vt:lpstr>
      <vt:lpstr>Goal: Identify molecular mechanisms underlying transitions from euryhaline to stenohaline physiologies</vt:lpstr>
      <vt:lpstr>Evolutionary radiation of osmotolerant physiologies in killifish</vt:lpstr>
      <vt:lpstr>Evolutionary radiation of osmotolerant physiologies in killifish</vt:lpstr>
      <vt:lpstr>Evolutionary radiation of osmotolerant physiologies in killifish</vt:lpstr>
      <vt:lpstr>Evolutionary radiation of osmotolerant physiologies in killifish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</vt:lpstr>
      <vt:lpstr>Questions:</vt:lpstr>
      <vt:lpstr>Questions:</vt:lpstr>
      <vt:lpstr>Questions:</vt:lpstr>
      <vt:lpstr>Questions:</vt:lpstr>
      <vt:lpstr>Questions:</vt:lpstr>
      <vt:lpstr>Questions:</vt:lpstr>
      <vt:lpstr>Interesting questions, but…  More species more problems</vt:lpstr>
      <vt:lpstr>More species more problems</vt:lpstr>
      <vt:lpstr>Differential expression analyses with Limma</vt:lpstr>
      <vt:lpstr>Differential expression analyses with Limma</vt:lpstr>
      <vt:lpstr>More species more problems</vt:lpstr>
      <vt:lpstr>Trinity assemblies</vt:lpstr>
      <vt:lpstr>Predicted molecular responses</vt:lpstr>
      <vt:lpstr>Results: PCA of all counts</vt:lpstr>
      <vt:lpstr>Results: Differential expression</vt:lpstr>
      <vt:lpstr>Results: Differential expression</vt:lpstr>
      <vt:lpstr>PowerPoint Presentation</vt:lpstr>
      <vt:lpstr>Results: Validating genes known to respond to salinity stress (cftr and aqp3) </vt:lpstr>
      <vt:lpstr>PowerPoint Presentation</vt:lpstr>
      <vt:lpstr>Results: Validating genes known to respond to salinity stress (cftr and aqp3) </vt:lpstr>
      <vt:lpstr>Results: Validating genes known to respond to salinity stress (cftr and aqp3) </vt:lpstr>
      <vt:lpstr>Results: Validating genes known to respond to salinity stress (cftr and aqp3) </vt:lpstr>
      <vt:lpstr>Results: Validating genes known to respond to salinity stress (cftr and aqp3) </vt:lpstr>
      <vt:lpstr>Gill remodeling</vt:lpstr>
      <vt:lpstr>Extra junk slides </vt:lpstr>
      <vt:lpstr>Maintaining an internal osmolarity that is different from the environment</vt:lpstr>
      <vt:lpstr>Some species are Euryhaline tolerate a large range of salinity stress</vt:lpstr>
      <vt:lpstr>Evolutionary radiation of osmotolerant physiologies in killifish</vt:lpstr>
    </vt:vector>
  </TitlesOfParts>
  <Company>UNC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and Spatial Genomic Contrasts of Pacific Herring Populations</dc:title>
  <dc:creator>josephmcgirr@gmail.com</dc:creator>
  <cp:lastModifiedBy>josephmcgirr@gmail.com</cp:lastModifiedBy>
  <cp:revision>203</cp:revision>
  <dcterms:created xsi:type="dcterms:W3CDTF">2020-09-02T20:11:47Z</dcterms:created>
  <dcterms:modified xsi:type="dcterms:W3CDTF">2020-11-30T18:36:14Z</dcterms:modified>
</cp:coreProperties>
</file>